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Roboto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792" autoAdjust="0"/>
  </p:normalViewPr>
  <p:slideViewPr>
    <p:cSldViewPr snapToGrid="0">
      <p:cViewPr varScale="1">
        <p:scale>
          <a:sx n="63" d="100"/>
          <a:sy n="63" d="100"/>
        </p:scale>
        <p:origin x="1308" y="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306dae674_0_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5306dae674_0_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24bef9187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74" name="Google Shape;174;g824bef9187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306dae674_0_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5306dae674_0_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306dae67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4" name="Google Shape;194;g5306dae67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306dae674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g5306dae674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306dae674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0" name="Google Shape;220;g5306dae674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306dae674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3" name="Google Shape;233;g5306dae674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306dae674_0_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5306dae674_0_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24bef918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254" name="Google Shape;254;g824bef918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24bef918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254" name="Google Shape;254;g824bef918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8590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306dae6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" name="Google Shape;92;g5306dae6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824bef918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1" name="Google Shape;261;g824bef918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24bef9187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10" name="Google Shape;110;g824bef918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24bef9187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g824bef9187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24bef9187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g824bef9187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306dae674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" name="Google Shape;136;g5306dae674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24bef918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42" name="Google Shape;142;g824bef918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306dae674_0_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5306dae674_0_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824bef9187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8" name="Google Shape;158;g824bef9187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457200" y="900113"/>
            <a:ext cx="8229600" cy="1068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 rot="5400000">
            <a:off x="3020218" y="459581"/>
            <a:ext cx="31035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57200" y="900113"/>
            <a:ext cx="8229600" cy="1068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457200" y="3022600"/>
            <a:ext cx="8229600" cy="3103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457200" y="900113"/>
            <a:ext cx="8229600" cy="1068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57200" y="1968500"/>
            <a:ext cx="4038600" cy="4157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648200" y="1968500"/>
            <a:ext cx="4038600" cy="4157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900113"/>
            <a:ext cx="8229600" cy="1068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457200" y="900113"/>
            <a:ext cx="8229600" cy="1068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900113"/>
            <a:ext cx="8229600" cy="1068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3022600"/>
            <a:ext cx="8229600" cy="3103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opala@ncsu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mailto:gorfani@ncsu.edu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zVTWHk4WqBh-jamJRz4FXJz9wJa1qYck/view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opala@ncsu.edu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mailto:gorfani@ncsu.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685800" y="877350"/>
            <a:ext cx="7772400" cy="20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Effective Public Outreach for Transportation Projects Using Geospatial Analytics </a:t>
            </a:r>
            <a:endParaRPr sz="280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1371600" y="2953950"/>
            <a:ext cx="6400800" cy="9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</a:pPr>
            <a:r>
              <a:rPr lang="en-US" sz="2200"/>
              <a:t>Dr. Okan Pala | </a:t>
            </a:r>
            <a:r>
              <a:rPr lang="en-US" sz="2200" u="sng">
                <a:solidFill>
                  <a:schemeClr val="hlink"/>
                </a:solidFill>
                <a:hlinkClick r:id="rId3"/>
              </a:rPr>
              <a:t>opala@ncsu.edu</a:t>
            </a:r>
            <a:r>
              <a:rPr lang="en-US" sz="2200"/>
              <a:t> </a:t>
            </a:r>
            <a:endParaRPr sz="2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</a:pPr>
            <a:r>
              <a:rPr lang="en-US" sz="2200"/>
              <a:t>George Orfanidis | </a:t>
            </a:r>
            <a:r>
              <a:rPr lang="en-US" sz="2200" u="sng">
                <a:solidFill>
                  <a:schemeClr val="hlink"/>
                </a:solidFill>
                <a:hlinkClick r:id="rId4"/>
              </a:rPr>
              <a:t>gorfani@ncsu.edu</a:t>
            </a:r>
            <a:r>
              <a:rPr lang="en-US" sz="2200"/>
              <a:t> </a:t>
            </a:r>
            <a:endParaRPr sz="220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3304" y="5647025"/>
            <a:ext cx="3433125" cy="61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21852" y="4310900"/>
            <a:ext cx="2216025" cy="110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>
            <a:spLocks noGrp="1"/>
          </p:cNvSpPr>
          <p:nvPr>
            <p:ph type="sldNum" idx="12"/>
          </p:nvPr>
        </p:nvSpPr>
        <p:spPr>
          <a:xfrm>
            <a:off x="6873188" y="63739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3172688" y="2608925"/>
            <a:ext cx="4011600" cy="1889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1959713" y="3125531"/>
            <a:ext cx="2013600" cy="855900"/>
          </a:xfrm>
          <a:prstGeom prst="homePlate">
            <a:avLst>
              <a:gd name="adj" fmla="val 50000"/>
            </a:avLst>
          </a:prstGeom>
          <a:solidFill>
            <a:srgbClr val="8020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Network Analysis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2"/>
          <p:cNvSpPr/>
          <p:nvPr/>
        </p:nvSpPr>
        <p:spPr>
          <a:xfrm>
            <a:off x="4052320" y="2815726"/>
            <a:ext cx="2629200" cy="665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Identification of non affected areas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2"/>
          <p:cNvSpPr/>
          <p:nvPr/>
        </p:nvSpPr>
        <p:spPr>
          <a:xfrm>
            <a:off x="4052320" y="3650770"/>
            <a:ext cx="2629200" cy="665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Selection of areas with demographic interest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77" name="Google Shape;177;p23"/>
          <p:cNvSpPr txBox="1"/>
          <p:nvPr/>
        </p:nvSpPr>
        <p:spPr>
          <a:xfrm>
            <a:off x="1711050" y="617550"/>
            <a:ext cx="572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Demographic Targeting </a:t>
            </a:r>
            <a:endParaRPr sz="3300" b="1"/>
          </a:p>
        </p:txBody>
      </p:sp>
      <p:sp>
        <p:nvSpPr>
          <p:cNvPr id="178" name="Google Shape;178;p23"/>
          <p:cNvSpPr txBox="1"/>
          <p:nvPr/>
        </p:nvSpPr>
        <p:spPr>
          <a:xfrm>
            <a:off x="505800" y="1580450"/>
            <a:ext cx="8132400" cy="44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u="sng"/>
          </a:p>
        </p:txBody>
      </p:sp>
      <p:pic>
        <p:nvPicPr>
          <p:cNvPr id="179" name="Google Shape;1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675" y="1232013"/>
            <a:ext cx="8750651" cy="519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1025" y="3704150"/>
            <a:ext cx="3748076" cy="257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>
            <a:spLocks noGrp="1"/>
          </p:cNvSpPr>
          <p:nvPr>
            <p:ph type="sldNum" idx="12"/>
          </p:nvPr>
        </p:nvSpPr>
        <p:spPr>
          <a:xfrm>
            <a:off x="6873188" y="63739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86" name="Google Shape;186;p24"/>
          <p:cNvSpPr txBox="1"/>
          <p:nvPr/>
        </p:nvSpPr>
        <p:spPr>
          <a:xfrm>
            <a:off x="1711050" y="646350"/>
            <a:ext cx="572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Approach Overview </a:t>
            </a:r>
            <a:endParaRPr sz="3300"/>
          </a:p>
        </p:txBody>
      </p:sp>
      <p:sp>
        <p:nvSpPr>
          <p:cNvPr id="187" name="Google Shape;187;p24"/>
          <p:cNvSpPr/>
          <p:nvPr/>
        </p:nvSpPr>
        <p:spPr>
          <a:xfrm>
            <a:off x="2250825" y="2767375"/>
            <a:ext cx="4011600" cy="1889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4"/>
          <p:cNvSpPr/>
          <p:nvPr/>
        </p:nvSpPr>
        <p:spPr>
          <a:xfrm>
            <a:off x="6020857" y="3283971"/>
            <a:ext cx="2085300" cy="855900"/>
          </a:xfrm>
          <a:prstGeom prst="chevron">
            <a:avLst>
              <a:gd name="adj" fmla="val 50000"/>
            </a:avLst>
          </a:prstGeom>
          <a:solidFill>
            <a:srgbClr val="BE2F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Automated targeted advertising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4"/>
          <p:cNvSpPr/>
          <p:nvPr/>
        </p:nvSpPr>
        <p:spPr>
          <a:xfrm>
            <a:off x="1037850" y="3283981"/>
            <a:ext cx="2013600" cy="855900"/>
          </a:xfrm>
          <a:prstGeom prst="homePlate">
            <a:avLst>
              <a:gd name="adj" fmla="val 50000"/>
            </a:avLst>
          </a:prstGeom>
          <a:solidFill>
            <a:srgbClr val="8020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Network Analysis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4"/>
          <p:cNvSpPr/>
          <p:nvPr/>
        </p:nvSpPr>
        <p:spPr>
          <a:xfrm>
            <a:off x="3130458" y="2974176"/>
            <a:ext cx="2629200" cy="665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Identification of non affected areas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4"/>
          <p:cNvSpPr/>
          <p:nvPr/>
        </p:nvSpPr>
        <p:spPr>
          <a:xfrm>
            <a:off x="3130458" y="3809220"/>
            <a:ext cx="2629200" cy="665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Selection of areas with demographic interest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97" name="Google Shape;197;p25"/>
          <p:cNvSpPr txBox="1"/>
          <p:nvPr/>
        </p:nvSpPr>
        <p:spPr>
          <a:xfrm>
            <a:off x="306750" y="617550"/>
            <a:ext cx="8530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Automated Creation of Campaigns  </a:t>
            </a:r>
            <a:endParaRPr sz="3300" b="1"/>
          </a:p>
        </p:txBody>
      </p:sp>
      <p:pic>
        <p:nvPicPr>
          <p:cNvPr id="198" name="Google Shape;1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3723" y="1773813"/>
            <a:ext cx="2300950" cy="411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1325" y="2896738"/>
            <a:ext cx="2008851" cy="1866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25"/>
          <p:cNvCxnSpPr>
            <a:stCxn id="199" idx="3"/>
            <a:endCxn id="198" idx="1"/>
          </p:cNvCxnSpPr>
          <p:nvPr/>
        </p:nvCxnSpPr>
        <p:spPr>
          <a:xfrm>
            <a:off x="5440175" y="3829850"/>
            <a:ext cx="11934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1" name="Google Shape;201;p25"/>
          <p:cNvSpPr/>
          <p:nvPr/>
        </p:nvSpPr>
        <p:spPr>
          <a:xfrm>
            <a:off x="306750" y="2359950"/>
            <a:ext cx="2008800" cy="863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List with excluded Zip Code, US States and counties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2" name="Google Shape;202;p25"/>
          <p:cNvSpPr/>
          <p:nvPr/>
        </p:nvSpPr>
        <p:spPr>
          <a:xfrm>
            <a:off x="306675" y="3349863"/>
            <a:ext cx="2008800" cy="9600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List with areas that have significant population density of specific demographics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3" name="Google Shape;203;p25"/>
          <p:cNvSpPr/>
          <p:nvPr/>
        </p:nvSpPr>
        <p:spPr>
          <a:xfrm>
            <a:off x="306750" y="4436100"/>
            <a:ext cx="2008800" cy="863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Personalized Spatial Engagement Portal 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04" name="Google Shape;204;p25"/>
          <p:cNvCxnSpPr>
            <a:stCxn id="201" idx="3"/>
            <a:endCxn id="199" idx="1"/>
          </p:cNvCxnSpPr>
          <p:nvPr/>
        </p:nvCxnSpPr>
        <p:spPr>
          <a:xfrm>
            <a:off x="2315550" y="2791800"/>
            <a:ext cx="1115700" cy="1038000"/>
          </a:xfrm>
          <a:prstGeom prst="bentConnector3">
            <a:avLst>
              <a:gd name="adj1" fmla="val 50003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5"/>
          <p:cNvCxnSpPr>
            <a:stCxn id="202" idx="3"/>
            <a:endCxn id="199" idx="1"/>
          </p:cNvCxnSpPr>
          <p:nvPr/>
        </p:nvCxnSpPr>
        <p:spPr>
          <a:xfrm>
            <a:off x="2315475" y="3829863"/>
            <a:ext cx="1115700" cy="600"/>
          </a:xfrm>
          <a:prstGeom prst="bentConnector3">
            <a:avLst>
              <a:gd name="adj1" fmla="val 50007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6" name="Google Shape;206;p25"/>
          <p:cNvCxnSpPr>
            <a:stCxn id="203" idx="3"/>
            <a:endCxn id="199" idx="1"/>
          </p:cNvCxnSpPr>
          <p:nvPr/>
        </p:nvCxnSpPr>
        <p:spPr>
          <a:xfrm rot="10800000" flipH="1">
            <a:off x="2315550" y="3829950"/>
            <a:ext cx="1115700" cy="1038000"/>
          </a:xfrm>
          <a:prstGeom prst="bentConnector3">
            <a:avLst>
              <a:gd name="adj1" fmla="val 50003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212" name="Google Shape;212;p26"/>
          <p:cNvSpPr txBox="1"/>
          <p:nvPr/>
        </p:nvSpPr>
        <p:spPr>
          <a:xfrm>
            <a:off x="1711050" y="784625"/>
            <a:ext cx="572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Creating Campaigns  </a:t>
            </a:r>
            <a:endParaRPr sz="3300" b="1"/>
          </a:p>
        </p:txBody>
      </p:sp>
      <p:sp>
        <p:nvSpPr>
          <p:cNvPr id="213" name="Google Shape;213;p26"/>
          <p:cNvSpPr txBox="1"/>
          <p:nvPr/>
        </p:nvSpPr>
        <p:spPr>
          <a:xfrm>
            <a:off x="505800" y="1470425"/>
            <a:ext cx="8132400" cy="44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u="sng"/>
          </a:p>
        </p:txBody>
      </p:sp>
      <p:sp>
        <p:nvSpPr>
          <p:cNvPr id="214" name="Google Shape;214;p26"/>
          <p:cNvSpPr txBox="1"/>
          <p:nvPr/>
        </p:nvSpPr>
        <p:spPr>
          <a:xfrm>
            <a:off x="394238" y="1494038"/>
            <a:ext cx="8292600" cy="48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Goal 1: </a:t>
            </a:r>
            <a:r>
              <a:rPr lang="en-US" sz="1800"/>
              <a:t>Target local stakeholders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 </a:t>
            </a:r>
            <a:endParaRPr sz="1800"/>
          </a:p>
        </p:txBody>
      </p:sp>
      <p:pic>
        <p:nvPicPr>
          <p:cNvPr id="215" name="Google Shape;2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8408" y="2185650"/>
            <a:ext cx="5444279" cy="41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6"/>
          <p:cNvSpPr/>
          <p:nvPr/>
        </p:nvSpPr>
        <p:spPr>
          <a:xfrm>
            <a:off x="3932925" y="3726900"/>
            <a:ext cx="1474800" cy="1257900"/>
          </a:xfrm>
          <a:prstGeom prst="decagon">
            <a:avLst>
              <a:gd name="vf" fmla="val 105146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7" name="Google Shape;21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6200" y="3601875"/>
            <a:ext cx="816500" cy="8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23" name="Google Shape;223;p27"/>
          <p:cNvSpPr txBox="1"/>
          <p:nvPr/>
        </p:nvSpPr>
        <p:spPr>
          <a:xfrm>
            <a:off x="1711050" y="784625"/>
            <a:ext cx="572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Creating Campaigns  </a:t>
            </a:r>
            <a:endParaRPr sz="3300" b="1"/>
          </a:p>
        </p:txBody>
      </p:sp>
      <p:sp>
        <p:nvSpPr>
          <p:cNvPr id="224" name="Google Shape;224;p27"/>
          <p:cNvSpPr txBox="1"/>
          <p:nvPr/>
        </p:nvSpPr>
        <p:spPr>
          <a:xfrm>
            <a:off x="505800" y="1470425"/>
            <a:ext cx="8132400" cy="44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u="sng"/>
          </a:p>
        </p:txBody>
      </p:sp>
      <p:sp>
        <p:nvSpPr>
          <p:cNvPr id="225" name="Google Shape;225;p27"/>
          <p:cNvSpPr txBox="1"/>
          <p:nvPr/>
        </p:nvSpPr>
        <p:spPr>
          <a:xfrm>
            <a:off x="394250" y="1527550"/>
            <a:ext cx="8292600" cy="48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Goal 2:</a:t>
            </a:r>
            <a:r>
              <a:rPr lang="en-US" sz="1800"/>
              <a:t> Target nonlocal stakeholders that are related to the project’s location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 </a:t>
            </a:r>
            <a:endParaRPr sz="1800"/>
          </a:p>
        </p:txBody>
      </p:sp>
      <p:pic>
        <p:nvPicPr>
          <p:cNvPr id="226" name="Google Shape;2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862" y="2063500"/>
            <a:ext cx="5800275" cy="429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7500" y="274320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8925" y="331547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7"/>
          <p:cNvSpPr/>
          <p:nvPr/>
        </p:nvSpPr>
        <p:spPr>
          <a:xfrm>
            <a:off x="4313925" y="3315475"/>
            <a:ext cx="835800" cy="685800"/>
          </a:xfrm>
          <a:prstGeom prst="decagon">
            <a:avLst>
              <a:gd name="vf" fmla="val 105146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6950" y="4549775"/>
            <a:ext cx="685800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3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30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36" name="Google Shape;236;p28"/>
          <p:cNvSpPr txBox="1"/>
          <p:nvPr/>
        </p:nvSpPr>
        <p:spPr>
          <a:xfrm>
            <a:off x="1711050" y="784625"/>
            <a:ext cx="572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Creating Campaigns  </a:t>
            </a:r>
            <a:endParaRPr sz="3300" b="1"/>
          </a:p>
        </p:txBody>
      </p:sp>
      <p:sp>
        <p:nvSpPr>
          <p:cNvPr id="237" name="Google Shape;237;p28"/>
          <p:cNvSpPr txBox="1"/>
          <p:nvPr/>
        </p:nvSpPr>
        <p:spPr>
          <a:xfrm>
            <a:off x="505800" y="1470425"/>
            <a:ext cx="8132400" cy="44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u="sng"/>
          </a:p>
        </p:txBody>
      </p:sp>
      <p:sp>
        <p:nvSpPr>
          <p:cNvPr id="238" name="Google Shape;238;p28"/>
          <p:cNvSpPr txBox="1"/>
          <p:nvPr/>
        </p:nvSpPr>
        <p:spPr>
          <a:xfrm>
            <a:off x="394250" y="1527550"/>
            <a:ext cx="8292600" cy="48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Goal 3: </a:t>
            </a:r>
            <a:r>
              <a:rPr lang="en-US" sz="1800"/>
              <a:t>Target stakeholders that have a greater interest in the proposed transportation project  </a:t>
            </a:r>
            <a:endParaRPr sz="1800"/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9800" y="2250275"/>
            <a:ext cx="6064399" cy="416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>
            <a:spLocks noGrp="1"/>
          </p:cNvSpPr>
          <p:nvPr>
            <p:ph type="sldNum" idx="12"/>
          </p:nvPr>
        </p:nvSpPr>
        <p:spPr>
          <a:xfrm>
            <a:off x="6873188" y="63739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45" name="Google Shape;245;p29"/>
          <p:cNvSpPr txBox="1"/>
          <p:nvPr/>
        </p:nvSpPr>
        <p:spPr>
          <a:xfrm>
            <a:off x="1711050" y="646350"/>
            <a:ext cx="572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Approach Overview </a:t>
            </a:r>
            <a:endParaRPr sz="3300"/>
          </a:p>
        </p:txBody>
      </p:sp>
      <p:sp>
        <p:nvSpPr>
          <p:cNvPr id="246" name="Google Shape;246;p29"/>
          <p:cNvSpPr/>
          <p:nvPr/>
        </p:nvSpPr>
        <p:spPr>
          <a:xfrm>
            <a:off x="1330350" y="2484450"/>
            <a:ext cx="4011600" cy="1889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6941313" y="3001046"/>
            <a:ext cx="2085300" cy="855900"/>
          </a:xfrm>
          <a:prstGeom prst="chevron">
            <a:avLst>
              <a:gd name="adj" fmla="val 50000"/>
            </a:avLst>
          </a:prstGeom>
          <a:solidFill>
            <a:srgbClr val="D838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Spatial Engagement Portal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5100382" y="3001046"/>
            <a:ext cx="2085300" cy="855900"/>
          </a:xfrm>
          <a:prstGeom prst="chevron">
            <a:avLst>
              <a:gd name="adj" fmla="val 50000"/>
            </a:avLst>
          </a:prstGeom>
          <a:solidFill>
            <a:srgbClr val="BE2F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Automated targeted advertising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29"/>
          <p:cNvSpPr/>
          <p:nvPr/>
        </p:nvSpPr>
        <p:spPr>
          <a:xfrm>
            <a:off x="117375" y="3001056"/>
            <a:ext cx="2013600" cy="855900"/>
          </a:xfrm>
          <a:prstGeom prst="homePlate">
            <a:avLst>
              <a:gd name="adj" fmla="val 50000"/>
            </a:avLst>
          </a:prstGeom>
          <a:solidFill>
            <a:srgbClr val="8020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Network Analysis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9"/>
          <p:cNvSpPr/>
          <p:nvPr/>
        </p:nvSpPr>
        <p:spPr>
          <a:xfrm>
            <a:off x="2209983" y="2691251"/>
            <a:ext cx="2629200" cy="665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Identification of non affected areas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9"/>
          <p:cNvSpPr/>
          <p:nvPr/>
        </p:nvSpPr>
        <p:spPr>
          <a:xfrm>
            <a:off x="2209983" y="3526295"/>
            <a:ext cx="2629200" cy="665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Selection of areas with demographic interest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257" name="Google Shape;257;p30"/>
          <p:cNvSpPr txBox="1"/>
          <p:nvPr/>
        </p:nvSpPr>
        <p:spPr>
          <a:xfrm>
            <a:off x="982050" y="574275"/>
            <a:ext cx="7179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 dirty="0"/>
              <a:t>Spatial Engagement Portal </a:t>
            </a:r>
            <a:endParaRPr sz="3300" b="1" dirty="0"/>
          </a:p>
        </p:txBody>
      </p:sp>
      <p:pic>
        <p:nvPicPr>
          <p:cNvPr id="258" name="Google Shape;258;p30" title="screen-capture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7371" y="1498950"/>
            <a:ext cx="6749267" cy="50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8D978BF5-2710-42CE-BB88-BFF5633F7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2470150"/>
            <a:ext cx="3886200" cy="3886200"/>
          </a:xfrm>
          <a:prstGeom prst="rect">
            <a:avLst/>
          </a:prstGeom>
        </p:spPr>
      </p:pic>
      <p:sp>
        <p:nvSpPr>
          <p:cNvPr id="4" name="Google Shape;257;p30">
            <a:extLst>
              <a:ext uri="{FF2B5EF4-FFF2-40B4-BE49-F238E27FC236}">
                <a16:creationId xmlns:a16="http://schemas.microsoft.com/office/drawing/2014/main" id="{E27EC246-3FA8-45C5-8069-8AF1AC158EFD}"/>
              </a:ext>
            </a:extLst>
          </p:cNvPr>
          <p:cNvSpPr txBox="1"/>
          <p:nvPr/>
        </p:nvSpPr>
        <p:spPr>
          <a:xfrm>
            <a:off x="1063330" y="838435"/>
            <a:ext cx="7179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 dirty="0"/>
              <a:t>Scan to get access to the recorded presentation and slides  </a:t>
            </a:r>
            <a:endParaRPr sz="3300" b="1" dirty="0"/>
          </a:p>
        </p:txBody>
      </p:sp>
    </p:spTree>
    <p:extLst>
      <p:ext uri="{BB962C8B-B14F-4D97-AF65-F5344CB8AC3E}">
        <p14:creationId xmlns:p14="http://schemas.microsoft.com/office/powerpoint/2010/main" val="2930325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802463" y="2980925"/>
            <a:ext cx="2270750" cy="1350625"/>
          </a:xfrm>
          <a:prstGeom prst="flowChartInputOutpu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2933688" y="2981375"/>
            <a:ext cx="2056700" cy="1350625"/>
          </a:xfrm>
          <a:prstGeom prst="flowChartInputOutpu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4842140" y="2980925"/>
            <a:ext cx="2133600" cy="1350625"/>
          </a:xfrm>
          <a:prstGeom prst="flowChartInputOutput">
            <a:avLst/>
          </a:prstGeom>
          <a:gradFill>
            <a:gsLst>
              <a:gs pos="0">
                <a:srgbClr val="DB0000"/>
              </a:gs>
              <a:gs pos="100000">
                <a:srgbClr val="540303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" name="Google Shape;98;p14"/>
          <p:cNvCxnSpPr>
            <a:stCxn id="95" idx="5"/>
            <a:endCxn id="96" idx="2"/>
          </p:cNvCxnSpPr>
          <p:nvPr/>
        </p:nvCxnSpPr>
        <p:spPr>
          <a:xfrm>
            <a:off x="2846138" y="3656238"/>
            <a:ext cx="293100" cy="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9" name="Google Shape;99;p14"/>
          <p:cNvCxnSpPr>
            <a:stCxn id="96" idx="5"/>
            <a:endCxn id="97" idx="2"/>
          </p:cNvCxnSpPr>
          <p:nvPr/>
        </p:nvCxnSpPr>
        <p:spPr>
          <a:xfrm rot="10800000" flipH="1">
            <a:off x="4784718" y="3656088"/>
            <a:ext cx="270900" cy="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0" name="Google Shape;100;p14"/>
          <p:cNvCxnSpPr>
            <a:stCxn id="97" idx="5"/>
          </p:cNvCxnSpPr>
          <p:nvPr/>
        </p:nvCxnSpPr>
        <p:spPr>
          <a:xfrm>
            <a:off x="6762380" y="3656238"/>
            <a:ext cx="475500" cy="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1" name="Google Shape;101;p14"/>
          <p:cNvSpPr txBox="1"/>
          <p:nvPr/>
        </p:nvSpPr>
        <p:spPr>
          <a:xfrm>
            <a:off x="1294075" y="769850"/>
            <a:ext cx="72522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Transportation Planning Process </a:t>
            </a:r>
            <a:r>
              <a:rPr lang="en-US" sz="3600"/>
              <a:t> </a:t>
            </a:r>
            <a:endParaRPr sz="3600"/>
          </a:p>
        </p:txBody>
      </p:sp>
      <p:sp>
        <p:nvSpPr>
          <p:cNvPr id="102" name="Google Shape;102;p14"/>
          <p:cNvSpPr txBox="1"/>
          <p:nvPr/>
        </p:nvSpPr>
        <p:spPr>
          <a:xfrm>
            <a:off x="1304988" y="3311725"/>
            <a:ext cx="11973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FFFF"/>
                </a:solidFill>
              </a:rPr>
              <a:t>Choice of site</a:t>
            </a:r>
            <a:r>
              <a:rPr lang="en-US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3229439" y="3210325"/>
            <a:ext cx="1522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FFFF"/>
                </a:solidFill>
              </a:rPr>
              <a:t>Ranking transportation needs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5310350" y="3313800"/>
            <a:ext cx="11973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FFFF"/>
                </a:solidFill>
              </a:rPr>
              <a:t>Public input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7438738" y="4154700"/>
            <a:ext cx="192000" cy="177300"/>
          </a:xfrm>
          <a:prstGeom prst="ellipse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7794138" y="4154700"/>
            <a:ext cx="192000" cy="177300"/>
          </a:xfrm>
          <a:prstGeom prst="ellipse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8149538" y="4154700"/>
            <a:ext cx="192000" cy="177300"/>
          </a:xfrm>
          <a:prstGeom prst="ellipse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>
            <a:spLocks noGrp="1"/>
          </p:cNvSpPr>
          <p:nvPr>
            <p:ph type="ctrTitle"/>
          </p:nvPr>
        </p:nvSpPr>
        <p:spPr>
          <a:xfrm>
            <a:off x="685800" y="890000"/>
            <a:ext cx="7772400" cy="20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600"/>
              <a:t>THANK YOU !</a:t>
            </a:r>
            <a:endParaRPr sz="2600"/>
          </a:p>
          <a:p>
            <a:pPr marL="0" lvl="0" indent="0" algn="ctr" rtl="0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buSzPts val="1100"/>
              <a:buNone/>
            </a:pPr>
            <a:r>
              <a:rPr lang="en-US" sz="2600"/>
              <a:t>ANY QUESTIONS?</a:t>
            </a:r>
            <a:endParaRPr sz="2600"/>
          </a:p>
        </p:txBody>
      </p:sp>
      <p:sp>
        <p:nvSpPr>
          <p:cNvPr id="264" name="Google Shape;264;p31"/>
          <p:cNvSpPr txBox="1">
            <a:spLocks noGrp="1"/>
          </p:cNvSpPr>
          <p:nvPr>
            <p:ph type="subTitle" idx="1"/>
          </p:nvPr>
        </p:nvSpPr>
        <p:spPr>
          <a:xfrm>
            <a:off x="1371600" y="3058300"/>
            <a:ext cx="6400800" cy="9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</a:pPr>
            <a:r>
              <a:rPr lang="en-US"/>
              <a:t>Dr. Okan Pala |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opala@ncsu.edu</a:t>
            </a:r>
            <a:r>
              <a:rPr lang="en-US"/>
              <a:t>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</a:pPr>
            <a:r>
              <a:rPr lang="en-US"/>
              <a:t>George Orfanidis |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gorfani@ncsu.edu</a:t>
            </a:r>
            <a:r>
              <a:rPr lang="en-US"/>
              <a:t> </a:t>
            </a:r>
            <a:endParaRPr/>
          </a:p>
        </p:txBody>
      </p:sp>
      <p:pic>
        <p:nvPicPr>
          <p:cNvPr id="265" name="Google Shape;26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3304" y="5647025"/>
            <a:ext cx="3433125" cy="61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21852" y="4310900"/>
            <a:ext cx="2216025" cy="110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1711050" y="784625"/>
            <a:ext cx="572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Problem Statement</a:t>
            </a:r>
            <a:r>
              <a:rPr lang="en-US" sz="3300"/>
              <a:t> </a:t>
            </a:r>
            <a:r>
              <a:rPr lang="en-US" sz="3600"/>
              <a:t> </a:t>
            </a:r>
            <a:endParaRPr sz="3600"/>
          </a:p>
        </p:txBody>
      </p:sp>
      <p:sp>
        <p:nvSpPr>
          <p:cNvPr id="114" name="Google Shape;114;p15"/>
          <p:cNvSpPr txBox="1"/>
          <p:nvPr/>
        </p:nvSpPr>
        <p:spPr>
          <a:xfrm>
            <a:off x="528150" y="1554639"/>
            <a:ext cx="8087700" cy="47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Local stakeholders are more likely to get involved in the planning process of it compared to commuting stakeholders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Many stakeholders participate in the planning process to delay the actualization of a project because they simply do not want long term construction near their work or home location. 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➔"/>
            </a:pPr>
            <a:r>
              <a:rPr lang="en-US" sz="2000" b="1">
                <a:solidFill>
                  <a:schemeClr val="dk1"/>
                </a:solidFill>
              </a:rPr>
              <a:t>Local: </a:t>
            </a:r>
            <a:r>
              <a:rPr lang="en-US" sz="2000">
                <a:solidFill>
                  <a:schemeClr val="dk1"/>
                </a:solidFill>
              </a:rPr>
              <a:t>stakeholders that live or work in close proximity to the project’s location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➔"/>
            </a:pPr>
            <a:r>
              <a:rPr lang="en-US" sz="2000" b="1">
                <a:solidFill>
                  <a:schemeClr val="dk1"/>
                </a:solidFill>
              </a:rPr>
              <a:t>Commuting: </a:t>
            </a:r>
            <a:r>
              <a:rPr lang="en-US" sz="2000">
                <a:solidFill>
                  <a:schemeClr val="dk1"/>
                </a:solidFill>
              </a:rPr>
              <a:t>stakeholders that regularly commute near the project’s location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20" name="Google Shape;120;p16"/>
          <p:cNvSpPr txBox="1"/>
          <p:nvPr/>
        </p:nvSpPr>
        <p:spPr>
          <a:xfrm>
            <a:off x="499650" y="1236250"/>
            <a:ext cx="81447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How Does One Effectively Identify Transportation Stakeholders To Target Them Using Popular Advertising Platforms?</a:t>
            </a:r>
            <a:r>
              <a:rPr lang="en-US" sz="2600" b="1">
                <a:solidFill>
                  <a:schemeClr val="dk1"/>
                </a:solidFill>
              </a:rPr>
              <a:t> </a:t>
            </a:r>
            <a:endParaRPr/>
          </a:p>
        </p:txBody>
      </p:sp>
      <p:pic>
        <p:nvPicPr>
          <p:cNvPr id="121" name="Google Shape;1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9550" y="3488100"/>
            <a:ext cx="2324912" cy="231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6873188" y="63739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27" name="Google Shape;127;p17"/>
          <p:cNvSpPr txBox="1"/>
          <p:nvPr/>
        </p:nvSpPr>
        <p:spPr>
          <a:xfrm>
            <a:off x="1711050" y="646350"/>
            <a:ext cx="572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Approach Overview </a:t>
            </a:r>
            <a:endParaRPr sz="3300"/>
          </a:p>
        </p:txBody>
      </p:sp>
      <p:sp>
        <p:nvSpPr>
          <p:cNvPr id="128" name="Google Shape;128;p17"/>
          <p:cNvSpPr/>
          <p:nvPr/>
        </p:nvSpPr>
        <p:spPr>
          <a:xfrm>
            <a:off x="1330350" y="2484450"/>
            <a:ext cx="4011600" cy="1889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6941313" y="3001046"/>
            <a:ext cx="2085300" cy="855900"/>
          </a:xfrm>
          <a:prstGeom prst="chevron">
            <a:avLst>
              <a:gd name="adj" fmla="val 50000"/>
            </a:avLst>
          </a:prstGeom>
          <a:solidFill>
            <a:srgbClr val="D838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Spatial Engagement Portal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17"/>
          <p:cNvSpPr/>
          <p:nvPr/>
        </p:nvSpPr>
        <p:spPr>
          <a:xfrm>
            <a:off x="5100382" y="3001046"/>
            <a:ext cx="2085300" cy="855900"/>
          </a:xfrm>
          <a:prstGeom prst="chevron">
            <a:avLst>
              <a:gd name="adj" fmla="val 50000"/>
            </a:avLst>
          </a:prstGeom>
          <a:solidFill>
            <a:srgbClr val="BE2F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Automated targeted advertising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117375" y="3001056"/>
            <a:ext cx="2013600" cy="855900"/>
          </a:xfrm>
          <a:prstGeom prst="homePlate">
            <a:avLst>
              <a:gd name="adj" fmla="val 50000"/>
            </a:avLst>
          </a:prstGeom>
          <a:solidFill>
            <a:srgbClr val="8020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Network Analysis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17"/>
          <p:cNvSpPr/>
          <p:nvPr/>
        </p:nvSpPr>
        <p:spPr>
          <a:xfrm>
            <a:off x="2209983" y="2691251"/>
            <a:ext cx="2629200" cy="665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Identification of non affected areas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7"/>
          <p:cNvSpPr/>
          <p:nvPr/>
        </p:nvSpPr>
        <p:spPr>
          <a:xfrm>
            <a:off x="2209983" y="3526295"/>
            <a:ext cx="2629200" cy="665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Selection of areas with demographic interest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>
            <a:spLocks noGrp="1"/>
          </p:cNvSpPr>
          <p:nvPr>
            <p:ph type="sldNum" idx="12"/>
          </p:nvPr>
        </p:nvSpPr>
        <p:spPr>
          <a:xfrm>
            <a:off x="6873188" y="63739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3382650" y="3005700"/>
            <a:ext cx="2378700" cy="846600"/>
          </a:xfrm>
          <a:prstGeom prst="homePlate">
            <a:avLst>
              <a:gd name="adj" fmla="val 50000"/>
            </a:avLst>
          </a:prstGeom>
          <a:solidFill>
            <a:srgbClr val="8020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Network Analysis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65550"/>
            <a:ext cx="8839199" cy="421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1711050" y="784625"/>
            <a:ext cx="572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Previous Work</a:t>
            </a:r>
            <a:endParaRPr sz="3300"/>
          </a:p>
        </p:txBody>
      </p:sp>
      <p:sp>
        <p:nvSpPr>
          <p:cNvPr id="147" name="Google Shape;147;p19"/>
          <p:cNvSpPr txBox="1"/>
          <p:nvPr/>
        </p:nvSpPr>
        <p:spPr>
          <a:xfrm>
            <a:off x="277300" y="6154950"/>
            <a:ext cx="2452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Credit: Xena, Hong (2019)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sldNum" idx="12"/>
          </p:nvPr>
        </p:nvSpPr>
        <p:spPr>
          <a:xfrm>
            <a:off x="6873188" y="63739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3172688" y="2348650"/>
            <a:ext cx="4011600" cy="1889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0"/>
          <p:cNvSpPr/>
          <p:nvPr/>
        </p:nvSpPr>
        <p:spPr>
          <a:xfrm>
            <a:off x="1959713" y="2865256"/>
            <a:ext cx="2013600" cy="855900"/>
          </a:xfrm>
          <a:prstGeom prst="homePlate">
            <a:avLst>
              <a:gd name="adj" fmla="val 50000"/>
            </a:avLst>
          </a:prstGeom>
          <a:solidFill>
            <a:srgbClr val="8020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Network Analysis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0"/>
          <p:cNvSpPr/>
          <p:nvPr/>
        </p:nvSpPr>
        <p:spPr>
          <a:xfrm>
            <a:off x="4052320" y="2555451"/>
            <a:ext cx="2629200" cy="665100"/>
          </a:xfrm>
          <a:prstGeom prst="chevron">
            <a:avLst>
              <a:gd name="adj" fmla="val 50000"/>
            </a:avLst>
          </a:prstGeom>
          <a:solidFill>
            <a:srgbClr val="A72A1E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Identification of not affected areas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87450" y="757725"/>
            <a:ext cx="8969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/>
              <a:t>Location Exclusions   </a:t>
            </a:r>
            <a:endParaRPr sz="3300" b="1"/>
          </a:p>
        </p:txBody>
      </p:sp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913" y="1525825"/>
            <a:ext cx="8574177" cy="4830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CStateU-horizontal-left-logo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351</Words>
  <Application>Microsoft Office PowerPoint</Application>
  <PresentationFormat>On-screen Show (4:3)</PresentationFormat>
  <Paragraphs>94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Roboto</vt:lpstr>
      <vt:lpstr>Calibri</vt:lpstr>
      <vt:lpstr>NCStateU-horizontal-left-logo</vt:lpstr>
      <vt:lpstr>Effective Public Outreach for Transportation Projects Using Geospatial Analytics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!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Effective Public Outreach for Transportation Projects Using Geospatial Analytics </dc:title>
  <cp:lastModifiedBy>George Orfanidis</cp:lastModifiedBy>
  <cp:revision>2</cp:revision>
  <dcterms:modified xsi:type="dcterms:W3CDTF">2020-07-23T02:08:07Z</dcterms:modified>
</cp:coreProperties>
</file>